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97" r:id="rId3"/>
    <p:sldId id="298" r:id="rId4"/>
    <p:sldId id="299" r:id="rId5"/>
    <p:sldId id="300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1" r:id="rId75"/>
    <p:sldId id="372" r:id="rId76"/>
    <p:sldId id="373" r:id="rId77"/>
    <p:sldId id="374" r:id="rId78"/>
    <p:sldId id="37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E8529-F643-47AD-94E5-B4215192CB66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96BA4-A4C6-4D8A-B98B-731876FD8B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0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96BA4-A4C6-4D8A-B98B-731876FD8B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6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45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37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3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7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6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5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3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2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69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132B-6F5A-4750-9EA0-363FC4469EB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A8BAE-4792-434B-99FA-8BAF9FBD62E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2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72045" y="536622"/>
            <a:ext cx="9144000" cy="6012224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s-EC" sz="1300" b="1" dirty="0">
                <a:latin typeface="Arial" panose="020B0604020202020204" pitchFamily="34" charset="0"/>
                <a:cs typeface="Arial" panose="020B0604020202020204" pitchFamily="34" charset="0"/>
              </a:rPr>
              <a:t>ESCUELA POLITÉCNICA </a:t>
            </a:r>
            <a:r>
              <a:rPr lang="es-EC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NACIONAL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endParaRPr lang="es-EC" sz="13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endParaRPr lang="es-EC" sz="13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s-EC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</a:t>
            </a:r>
            <a:r>
              <a:rPr lang="es-EC" sz="1300" b="1" dirty="0">
                <a:latin typeface="Arial" panose="020B0604020202020204" pitchFamily="34" charset="0"/>
                <a:cs typeface="Arial" panose="020B0604020202020204" pitchFamily="34" charset="0"/>
              </a:rPr>
              <a:t>DE INGENIERÍA </a:t>
            </a:r>
            <a:r>
              <a:rPr lang="es-EC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 SISTEMAS</a:t>
            </a:r>
            <a:r>
              <a:rPr lang="es-EC" sz="13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EC" sz="13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s-EC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DEPARTAMENTO DE INFORMÁTICA Y CIENCIAS DE LA COMPUTACIÓN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s-EC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MAESTRÍA EN COMPUTACIÓN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endParaRPr lang="es-EC" sz="13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endParaRPr lang="es-EC" sz="13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s-E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DESARROLLO DE APLICACIÓN MÓVIL EN ANDROID STUDIO COMO AGENTE DE RESPUESTA DEL PROYECTO PIS2002</a:t>
            </a:r>
            <a:endParaRPr lang="es-E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endParaRPr lang="es-ES" sz="13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endParaRPr lang="es-ES" sz="13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s-EC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ARROYO </a:t>
            </a:r>
            <a:r>
              <a:rPr lang="es-EC" sz="1300" b="1" dirty="0">
                <a:latin typeface="Arial" panose="020B0604020202020204" pitchFamily="34" charset="0"/>
                <a:cs typeface="Arial" panose="020B0604020202020204" pitchFamily="34" charset="0"/>
              </a:rPr>
              <a:t>AUZ CHRISTIAN XAVIER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s-EC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christian.arroyo@epn.edu.ec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endParaRPr lang="es-EC" sz="13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endParaRPr lang="es-EC" sz="13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s-EC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Quito, febrero 2024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8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5"/>
            <a:ext cx="6800848" cy="4898448"/>
          </a:xfrm>
        </p:spPr>
        <p:txBody>
          <a:bodyPr>
            <a:noAutofit/>
          </a:bodyPr>
          <a:lstStyle/>
          <a:p>
            <a:pPr algn="just"/>
            <a:r>
              <a:rPr lang="es-419" sz="2200" dirty="0" smtClean="0"/>
              <a:t>Para el diseño general de la aplicación se procedió a diseñar los colores, tamaños de letra, fuente e iconos.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0" y="1825624"/>
            <a:ext cx="2686050" cy="48984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49" y="1825624"/>
            <a:ext cx="2705100" cy="48984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2291"/>
            <a:ext cx="6800848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4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5"/>
            <a:ext cx="6800848" cy="4898448"/>
          </a:xfrm>
        </p:spPr>
        <p:txBody>
          <a:bodyPr>
            <a:noAutofit/>
          </a:bodyPr>
          <a:lstStyle/>
          <a:p>
            <a:pPr algn="just"/>
            <a:r>
              <a:rPr lang="es-419" sz="2200" dirty="0" smtClean="0"/>
              <a:t>Para el diseño general de la aplicación se procedió a diseñar los colores, tamaños de letra, fuente e iconos.</a:t>
            </a:r>
          </a:p>
          <a:p>
            <a:pPr lvl="1" algn="just"/>
            <a:r>
              <a:rPr lang="es-419" sz="1800" dirty="0" smtClean="0"/>
              <a:t>Icono cuadrado:</a:t>
            </a:r>
          </a:p>
          <a:p>
            <a:pPr lvl="1" algn="just"/>
            <a:endParaRPr lang="es-419" sz="1800" dirty="0"/>
          </a:p>
          <a:p>
            <a:pPr lvl="1" algn="just"/>
            <a:endParaRPr lang="es-419" sz="1800" dirty="0" smtClean="0"/>
          </a:p>
          <a:p>
            <a:pPr lvl="1" algn="just"/>
            <a:endParaRPr lang="es-419" sz="1800" dirty="0"/>
          </a:p>
          <a:p>
            <a:pPr lvl="1" algn="just"/>
            <a:endParaRPr lang="es-419" sz="1800" dirty="0" smtClean="0"/>
          </a:p>
          <a:p>
            <a:pPr lvl="1" algn="just"/>
            <a:endParaRPr lang="es-419" sz="1800" dirty="0" smtClean="0"/>
          </a:p>
          <a:p>
            <a:pPr lvl="1" algn="just"/>
            <a:r>
              <a:rPr lang="es-419" sz="1800" dirty="0" smtClean="0"/>
              <a:t>Icono Redondo: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48" y="2512291"/>
            <a:ext cx="5391153" cy="4211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2299"/>
            <a:ext cx="6800848" cy="13525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37473"/>
            <a:ext cx="6800848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5"/>
            <a:ext cx="6800848" cy="4898448"/>
          </a:xfrm>
        </p:spPr>
        <p:txBody>
          <a:bodyPr>
            <a:noAutofit/>
          </a:bodyPr>
          <a:lstStyle/>
          <a:p>
            <a:pPr algn="just"/>
            <a:r>
              <a:rPr lang="es-419" sz="2200" dirty="0" smtClean="0"/>
              <a:t>Configuración de los colores de fondo. Se muestra parte del código.</a:t>
            </a:r>
            <a:endParaRPr lang="es-419" sz="18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48" y="2512291"/>
            <a:ext cx="5391153" cy="42117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2290"/>
            <a:ext cx="6800848" cy="42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2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9505951" cy="4898448"/>
          </a:xfrm>
        </p:spPr>
        <p:txBody>
          <a:bodyPr>
            <a:noAutofit/>
          </a:bodyPr>
          <a:lstStyle/>
          <a:p>
            <a:pPr algn="just"/>
            <a:r>
              <a:rPr lang="es-419" dirty="0" smtClean="0"/>
              <a:t>Pasos a seguir en esta etapa de desarrollo del Agente de Respuesta – SIGOAVE.</a:t>
            </a:r>
          </a:p>
          <a:p>
            <a:pPr lvl="1" algn="just"/>
            <a:r>
              <a:rPr lang="es-419" sz="2800" dirty="0" smtClean="0"/>
              <a:t>Diseño de la Interfaz grafica para creación de una cuenta nueva.</a:t>
            </a:r>
          </a:p>
          <a:p>
            <a:pPr lvl="1" algn="just"/>
            <a:r>
              <a:rPr lang="es-419" sz="2800" dirty="0" smtClean="0"/>
              <a:t>Diseño interfaz grafica para recuperación de cuenta.</a:t>
            </a:r>
          </a:p>
          <a:p>
            <a:pPr lvl="1" algn="just"/>
            <a:r>
              <a:rPr lang="es-419" sz="2800" dirty="0" smtClean="0"/>
              <a:t>Diseño prototipo de interfaz gráfica “Principal” tras iniciar sesión.</a:t>
            </a:r>
          </a:p>
          <a:p>
            <a:pPr lvl="1" algn="just"/>
            <a:r>
              <a:rPr lang="es-419" sz="2800" dirty="0" smtClean="0"/>
              <a:t>Funcionalidades de eventos a los elementos de la interfaz gráfica de Login.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1" y="1825624"/>
            <a:ext cx="2686050" cy="48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2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6838952" cy="4898448"/>
          </a:xfrm>
        </p:spPr>
        <p:txBody>
          <a:bodyPr>
            <a:noAutofit/>
          </a:bodyPr>
          <a:lstStyle/>
          <a:p>
            <a:pPr algn="just"/>
            <a:r>
              <a:rPr lang="es-419" sz="1800" dirty="0" smtClean="0"/>
              <a:t>Diseño de la interfaz gráfica que permita la recuperación de las credenciales de usuario.</a:t>
            </a:r>
          </a:p>
          <a:p>
            <a:pPr algn="just"/>
            <a:r>
              <a:rPr lang="es-419" sz="1800" dirty="0"/>
              <a:t>A continuación se muestra segmentos de código referente a la interfaz </a:t>
            </a:r>
            <a:r>
              <a:rPr lang="es-419" sz="1800" dirty="0" smtClean="0"/>
              <a:t>gráfica de recuperación de cuenta.</a:t>
            </a:r>
          </a:p>
          <a:p>
            <a:pPr marL="0" indent="0" algn="just">
              <a:buNone/>
            </a:pPr>
            <a:endParaRPr lang="es-419" sz="18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526" y="1825623"/>
            <a:ext cx="2657475" cy="48984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1" y="1825622"/>
            <a:ext cx="2695575" cy="48984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8764"/>
            <a:ext cx="6838951" cy="368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2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6838952" cy="4898448"/>
          </a:xfrm>
        </p:spPr>
        <p:txBody>
          <a:bodyPr>
            <a:noAutofit/>
          </a:bodyPr>
          <a:lstStyle/>
          <a:p>
            <a:pPr algn="just"/>
            <a:r>
              <a:rPr lang="es-419" sz="1800" dirty="0" smtClean="0"/>
              <a:t>Diseño de la interfaz gráfica que permita la creación de nuevos usuarios en la APP.</a:t>
            </a:r>
          </a:p>
          <a:p>
            <a:pPr algn="just"/>
            <a:r>
              <a:rPr lang="es-419" sz="1800" dirty="0"/>
              <a:t>A continuación se muestra segmentos de código referente a la interfaz </a:t>
            </a:r>
            <a:r>
              <a:rPr lang="es-419" sz="1800" dirty="0" smtClean="0"/>
              <a:t>gráfica de creación de usuarios.</a:t>
            </a:r>
          </a:p>
          <a:p>
            <a:pPr marL="0" indent="0" algn="just">
              <a:buNone/>
            </a:pPr>
            <a:endParaRPr lang="es-419" sz="18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575" y="1825624"/>
            <a:ext cx="2638425" cy="48984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49" y="1825624"/>
            <a:ext cx="2638425" cy="48984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000"/>
            <a:ext cx="6915148" cy="36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7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2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6838952" cy="4898448"/>
          </a:xfrm>
        </p:spPr>
        <p:txBody>
          <a:bodyPr>
            <a:noAutofit/>
          </a:bodyPr>
          <a:lstStyle/>
          <a:p>
            <a:pPr algn="just"/>
            <a:r>
              <a:rPr lang="es-419" sz="1800" dirty="0" smtClean="0"/>
              <a:t>Diseño de la interfaz gráfica Principal, la cual se muestra después de que el usuario inicia sesión con éxito.</a:t>
            </a:r>
          </a:p>
          <a:p>
            <a:pPr algn="just"/>
            <a:r>
              <a:rPr lang="es-419" sz="1800" dirty="0"/>
              <a:t>A continuación se muestra segmentos de código referente a la interfaz </a:t>
            </a:r>
            <a:r>
              <a:rPr lang="es-419" sz="1800" dirty="0" smtClean="0"/>
              <a:t>gráfica Principal.</a:t>
            </a:r>
          </a:p>
          <a:p>
            <a:pPr marL="0" indent="0" algn="just">
              <a:buNone/>
            </a:pPr>
            <a:endParaRPr lang="es-419" sz="18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727" y="1825624"/>
            <a:ext cx="2600325" cy="48892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2" y="1825624"/>
            <a:ext cx="2600325" cy="489844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1819"/>
            <a:ext cx="7010402" cy="37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2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6792002" cy="4898448"/>
          </a:xfrm>
        </p:spPr>
        <p:txBody>
          <a:bodyPr>
            <a:noAutofit/>
          </a:bodyPr>
          <a:lstStyle/>
          <a:p>
            <a:pPr algn="just"/>
            <a:r>
              <a:rPr lang="es-419" sz="1600" dirty="0" smtClean="0"/>
              <a:t>Diseño de la interfaz gráfica Principal, la cual se muestra después de que el usuario inicia sesión con éxito.</a:t>
            </a:r>
          </a:p>
          <a:p>
            <a:pPr algn="just"/>
            <a:r>
              <a:rPr lang="es-419" sz="1600" dirty="0" smtClean="0"/>
              <a:t>La interfaz gráfica principal a sus vez esta compuesta por tres actividades de tipo fragmento. Estos fragmentos son Fragmento de Datos, Fragmento de condiciones y Fragmento de Flujos.</a:t>
            </a:r>
          </a:p>
          <a:p>
            <a:pPr algn="just"/>
            <a:r>
              <a:rPr lang="es-419" sz="1600" dirty="0" smtClean="0"/>
              <a:t>La interfaz gráfica principal es de tipo TAB, por lo cual puede contener varios fragmentos en su interior.</a:t>
            </a:r>
          </a:p>
          <a:p>
            <a:pPr marL="0" indent="0" algn="just">
              <a:buNone/>
            </a:pPr>
            <a:endParaRPr lang="es-419" sz="18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01" y="1825624"/>
            <a:ext cx="1800000" cy="48984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001" y="1825624"/>
            <a:ext cx="1800000" cy="48984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2001" y="1825624"/>
            <a:ext cx="1800000" cy="48984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40727"/>
            <a:ext cx="6792001" cy="29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2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5"/>
            <a:ext cx="9591676" cy="4898448"/>
          </a:xfrm>
        </p:spPr>
        <p:txBody>
          <a:bodyPr>
            <a:noAutofit/>
          </a:bodyPr>
          <a:lstStyle/>
          <a:p>
            <a:pPr algn="just"/>
            <a:r>
              <a:rPr lang="es-419" sz="1600" dirty="0" smtClean="0"/>
              <a:t>Diseño de la interfaz gráfica Principal, la cual se muestra después de que el usuario inicia sesión con éxito, posee tres botones flotantes.</a:t>
            </a:r>
          </a:p>
          <a:p>
            <a:pPr algn="just"/>
            <a:r>
              <a:rPr lang="es-419" sz="1600" dirty="0" smtClean="0"/>
              <a:t>Los botones flotantes corresponde a las funcionalidades de Mapas, Usuario Correo.</a:t>
            </a:r>
          </a:p>
          <a:p>
            <a:pPr algn="just"/>
            <a:r>
              <a:rPr lang="es-419" sz="1600" dirty="0" smtClean="0"/>
              <a:t>Mapas: permite ingresar a una nueva actividad en la cual se presenta un mapa con la posición actual del usuario.</a:t>
            </a:r>
          </a:p>
          <a:p>
            <a:pPr algn="just"/>
            <a:r>
              <a:rPr lang="es-419" sz="1600" dirty="0" smtClean="0"/>
              <a:t>Usuario: permite ingresar a las configuraciones del usuario e información adicional. Adicionalmente, posee un apartado que permite cerrar la sesión del usuario.</a:t>
            </a:r>
          </a:p>
          <a:p>
            <a:pPr algn="just"/>
            <a:r>
              <a:rPr lang="es-419" sz="1600" dirty="0" smtClean="0"/>
              <a:t>Correo: permite enviar un correo o notificación a los desarrolladores de la aplicación con comentarios sobre la aplicación o reportando algún tipo de error.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676" y="1825625"/>
            <a:ext cx="2600325" cy="48984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1927"/>
            <a:ext cx="9591676" cy="227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1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algn="just"/>
            <a:r>
              <a:rPr lang="es-419" dirty="0" smtClean="0"/>
              <a:t>Pasos a seguir en esta etapa de desarrollo del Agente de Respuesta – SIGOAVE.</a:t>
            </a:r>
            <a:endParaRPr lang="es-419" sz="2800" dirty="0" smtClean="0"/>
          </a:p>
          <a:p>
            <a:pPr lvl="1" algn="just"/>
            <a:r>
              <a:rPr lang="es-419" sz="2800" dirty="0" smtClean="0"/>
              <a:t>Diseño de la Interfaz gráfica de Mapas.</a:t>
            </a:r>
          </a:p>
          <a:p>
            <a:pPr lvl="1" algn="just"/>
            <a:r>
              <a:rPr lang="es-419" sz="2800" dirty="0" smtClean="0"/>
              <a:t>Diseño de la interfaz gráfica de </a:t>
            </a:r>
            <a:r>
              <a:rPr lang="es-419" sz="2800" dirty="0" smtClean="0"/>
              <a:t>Usuario.</a:t>
            </a:r>
            <a:endParaRPr lang="es-419" sz="2800" dirty="0" smtClean="0"/>
          </a:p>
          <a:p>
            <a:pPr lvl="1" algn="just"/>
            <a:r>
              <a:rPr lang="es-419" sz="2800" dirty="0" smtClean="0"/>
              <a:t>Diseño de la interfaz gráfica de Correo.</a:t>
            </a:r>
          </a:p>
        </p:txBody>
      </p:sp>
    </p:spTree>
    <p:extLst>
      <p:ext uri="{BB962C8B-B14F-4D97-AF65-F5344CB8AC3E}">
        <p14:creationId xmlns:p14="http://schemas.microsoft.com/office/powerpoint/2010/main" val="143711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OBJETIVOS DE LA APP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/>
          <a:lstStyle/>
          <a:p>
            <a:pPr algn="just"/>
            <a:r>
              <a:rPr lang="es-ES" dirty="0"/>
              <a:t>Presentar la interfaz gráfica de usuario (GUI) de la aplicación móvil que conforma el agente de respuesta.</a:t>
            </a:r>
          </a:p>
          <a:p>
            <a:pPr algn="just"/>
            <a:r>
              <a:rPr lang="es-ES" dirty="0" smtClean="0"/>
              <a:t>Determinar </a:t>
            </a:r>
            <a:r>
              <a:rPr lang="es-ES" dirty="0"/>
              <a:t>mejoras a funcionalidades existentes y establecer funcionalidades nuevas que podrán ser incluidas en la aplicación.</a:t>
            </a:r>
          </a:p>
          <a:p>
            <a:pPr algn="just"/>
            <a:r>
              <a:rPr lang="es-ES" dirty="0" smtClean="0"/>
              <a:t>Desarrollar </a:t>
            </a:r>
            <a:r>
              <a:rPr lang="es-ES" dirty="0"/>
              <a:t>e implementar la aplicación móvil considerando los riesgos de seguridad definidos en la fase de diseño.</a:t>
            </a:r>
          </a:p>
          <a:p>
            <a:pPr algn="just"/>
            <a:r>
              <a:rPr lang="es-ES" dirty="0" smtClean="0"/>
              <a:t>Establecer </a:t>
            </a:r>
            <a:r>
              <a:rPr lang="es-ES" dirty="0"/>
              <a:t>los parámetros claves de cada una  de las fuentes de datos (conductor, vehículo, condiciones meteorológicas y flujo de tráfico)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3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5"/>
            <a:ext cx="7000873" cy="4898448"/>
          </a:xfrm>
        </p:spPr>
        <p:txBody>
          <a:bodyPr>
            <a:normAutofit/>
          </a:bodyPr>
          <a:lstStyle/>
          <a:p>
            <a:pPr algn="just"/>
            <a:r>
              <a:rPr lang="es-419" sz="1800" dirty="0" smtClean="0"/>
              <a:t>Diseño de la interfaz gráfica correspondiente a los mapas de la aplicación.</a:t>
            </a:r>
          </a:p>
          <a:p>
            <a:pPr algn="just"/>
            <a:r>
              <a:rPr lang="es-419" sz="1800" dirty="0" smtClean="0"/>
              <a:t>Esta actividad de la aplicación permite localizar y mostrar en tiempo real la ubicación del usuario en tiempo real. Adicionalmente permite cambiar el modelo de vista de los mapas, siendo la primera y por default el modelo cuadriculado y el segundo siendo un modelo con vista satelital.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675" y="1825623"/>
            <a:ext cx="2600325" cy="48984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4" y="1825623"/>
            <a:ext cx="2590800" cy="48984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49242"/>
            <a:ext cx="7000873" cy="29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8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3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1" y="1825625"/>
            <a:ext cx="6848476" cy="4898448"/>
          </a:xfrm>
        </p:spPr>
        <p:txBody>
          <a:bodyPr>
            <a:normAutofit/>
          </a:bodyPr>
          <a:lstStyle/>
          <a:p>
            <a:pPr algn="just"/>
            <a:r>
              <a:rPr lang="es-419" sz="1600" dirty="0" smtClean="0"/>
              <a:t>Diseño de la interfaz gráfica correspondiente a los correos. Esta sesión permite al usuario comunicarse con los desarrolladores de la aplicación para poder enviar comentarios o reportar errores en la aplicación.</a:t>
            </a:r>
          </a:p>
          <a:p>
            <a:pPr algn="just"/>
            <a:r>
              <a:rPr lang="es-419" sz="1600" dirty="0" smtClean="0"/>
              <a:t>El botón incluido en la interfaz gráfica permite capturar los datos ingresados en los campos de la interfaz y pasarlos al gestor de correos propio del celular y así poder enviar un correo.</a:t>
            </a:r>
            <a:endParaRPr lang="en-U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1" y="1825623"/>
            <a:ext cx="2667000" cy="48984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6" y="1825624"/>
            <a:ext cx="2676525" cy="48984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26691"/>
            <a:ext cx="6848475" cy="32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3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5"/>
            <a:ext cx="7000873" cy="4898448"/>
          </a:xfrm>
        </p:spPr>
        <p:txBody>
          <a:bodyPr>
            <a:normAutofit/>
          </a:bodyPr>
          <a:lstStyle/>
          <a:p>
            <a:pPr algn="just"/>
            <a:r>
              <a:rPr lang="es-419" sz="1800" dirty="0" smtClean="0"/>
              <a:t>Diseño de la interfaz gráfica correspondiente a la configuración y administración de usuarios. Este apartado muestra información correspondiente al usuario, permite cerrar la sesión de usuario y finalmente, permite realizar ciertas configuraciones de funcionamiento de la aplicación.</a:t>
            </a:r>
          </a:p>
          <a:p>
            <a:pPr algn="just"/>
            <a:r>
              <a:rPr lang="es-419" sz="1800" dirty="0" smtClean="0"/>
              <a:t>Esta actividad es de tipo menú lateral y esta compuesto por varios fragmentos de actividad.</a:t>
            </a:r>
            <a:endParaRPr lang="en-U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678" y="1825623"/>
            <a:ext cx="2609850" cy="48984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397" y="1825623"/>
            <a:ext cx="2552700" cy="48984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7673"/>
            <a:ext cx="7033924" cy="2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7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3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779030"/>
          </a:xfrm>
        </p:spPr>
        <p:txBody>
          <a:bodyPr>
            <a:normAutofit lnSpcReduction="10000"/>
          </a:bodyPr>
          <a:lstStyle/>
          <a:p>
            <a:pPr algn="just"/>
            <a:r>
              <a:rPr lang="es-419" sz="1800" dirty="0"/>
              <a:t>Esta actividad es de tipo menú lateral y esta compuesto por varios fragmentos de </a:t>
            </a:r>
            <a:r>
              <a:rPr lang="es-419" sz="1800" dirty="0" smtClean="0"/>
              <a:t>actividad. Estos fragmentos son: Perfil de Usuario, Configuraciones de la APP, Condiciones de Servicio, Políticas de Privacidad, Ayuda y Comentarios, finalmente, Cerrar Sesión.</a:t>
            </a:r>
            <a:endParaRPr lang="en-U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4655"/>
            <a:ext cx="1728000" cy="411017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000" y="2604654"/>
            <a:ext cx="1728000" cy="41101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000" y="2604654"/>
            <a:ext cx="1692000" cy="411018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00" y="2604653"/>
            <a:ext cx="1728000" cy="41101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0" y="2598392"/>
            <a:ext cx="1728000" cy="41164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9" y="2598392"/>
            <a:ext cx="1728000" cy="41164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6108" y="2595339"/>
            <a:ext cx="1905891" cy="41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7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4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algn="just"/>
            <a:r>
              <a:rPr lang="es-419" dirty="0" smtClean="0"/>
              <a:t>Pasos a seguir en esta etapa de desarrollo del Agente de Respuesta – SIGOAVE.</a:t>
            </a:r>
          </a:p>
          <a:p>
            <a:pPr lvl="1" algn="just"/>
            <a:r>
              <a:rPr lang="es-419" dirty="0" smtClean="0"/>
              <a:t>Implementación de la lógica de negocios de a la aplicación (Amplify y Cognito).</a:t>
            </a:r>
          </a:p>
          <a:p>
            <a:pPr lvl="1" algn="just"/>
            <a:r>
              <a:rPr lang="es-419" dirty="0" smtClean="0"/>
              <a:t>Implementación de la base de datos en AWS.</a:t>
            </a:r>
          </a:p>
          <a:p>
            <a:pPr lvl="1" algn="just"/>
            <a:r>
              <a:rPr lang="es-419" dirty="0" smtClean="0"/>
              <a:t>Implementación de los servicios de Google Maps.</a:t>
            </a:r>
          </a:p>
          <a:p>
            <a:pPr lvl="1" algn="just"/>
            <a:r>
              <a:rPr lang="es-419" dirty="0" smtClean="0"/>
              <a:t>Implementación de las alertas visuales y sonoras de la aplicación.</a:t>
            </a:r>
          </a:p>
          <a:p>
            <a:pPr lvl="1" algn="just"/>
            <a:r>
              <a:rPr lang="es-419" dirty="0" smtClean="0"/>
              <a:t>Implementación de la lectura del Dataset de trabajo.</a:t>
            </a:r>
          </a:p>
          <a:p>
            <a:pPr lvl="1" algn="just"/>
            <a:r>
              <a:rPr lang="es-419" dirty="0" smtClean="0"/>
              <a:t>Implementación de la comunicación con el servicio REST mediante POST.</a:t>
            </a:r>
          </a:p>
          <a:p>
            <a:pPr lvl="1" algn="just"/>
            <a:r>
              <a:rPr lang="es-419" dirty="0" smtClean="0"/>
              <a:t>Corrección de errores.</a:t>
            </a:r>
          </a:p>
        </p:txBody>
      </p:sp>
    </p:spTree>
    <p:extLst>
      <p:ext uri="{BB962C8B-B14F-4D97-AF65-F5344CB8AC3E}">
        <p14:creationId xmlns:p14="http://schemas.microsoft.com/office/powerpoint/2010/main" val="25828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LOGIN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MANIFEST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BASE DE DATOS 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VERIFICACIÓN 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8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COMENTARIOS 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algn="just"/>
            <a:r>
              <a:rPr lang="es-ES" sz="2600" dirty="0"/>
              <a:t>El agente de respuesta forma parte de un conjunto de sistemas autónomos para la gestión de accidentabilidad vehicular. </a:t>
            </a:r>
            <a:endParaRPr lang="es-ES" sz="2600" dirty="0" smtClean="0"/>
          </a:p>
          <a:p>
            <a:pPr algn="just"/>
            <a:r>
              <a:rPr lang="es-ES" sz="2600" dirty="0" smtClean="0"/>
              <a:t>El </a:t>
            </a:r>
            <a:r>
              <a:rPr lang="es-ES" sz="2600" dirty="0"/>
              <a:t>agente de respuesta se encarga de solicitar información procesada al servicio de </a:t>
            </a:r>
            <a:r>
              <a:rPr lang="es-ES" sz="2600" dirty="0" smtClean="0"/>
              <a:t>siniestralidad </a:t>
            </a:r>
            <a:r>
              <a:rPr lang="es-ES" sz="2600" dirty="0"/>
              <a:t>vehicular (SIGOAVE). </a:t>
            </a:r>
            <a:endParaRPr lang="es-ES" sz="2600" dirty="0" smtClean="0"/>
          </a:p>
          <a:p>
            <a:pPr algn="just"/>
            <a:r>
              <a:rPr lang="es-ES" sz="2600" dirty="0" smtClean="0"/>
              <a:t>El </a:t>
            </a:r>
            <a:r>
              <a:rPr lang="es-ES" sz="2600" dirty="0"/>
              <a:t>agente de respuesta es una aplicación móvil que presenta el índice de accidentabilidad del vehículo y ciertos parámetros claves del conductor, vehículo, condiciones climatológicas y del flujo de tráfico que sustentan ese índice. Además, la aplicación genera notificaciones y alertas en base a la información provista por SIGOAVE. </a:t>
            </a:r>
            <a:endParaRPr lang="es-ES" sz="2600" dirty="0" smtClean="0"/>
          </a:p>
          <a:p>
            <a:pPr algn="just"/>
            <a:r>
              <a:rPr lang="es-ES" sz="2600" dirty="0" smtClean="0"/>
              <a:t>Una </a:t>
            </a:r>
            <a:r>
              <a:rPr lang="es-ES" sz="2600" dirty="0"/>
              <a:t>de las principales características de esta aplicación móvil es que funcione de manera autónoma, pero pueda trabajar en sinergia con la aplicación móvil del agente de adquisición.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89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MAPAS 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0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MENÚ LATERAL 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NOTIFICACIONES DE VOZ 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NUEVO USUARIO 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0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DATASET 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AGENTE REST POST 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11928"/>
            <a:ext cx="12192000" cy="481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5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JSON 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algn="just"/>
            <a:r>
              <a:rPr lang="es-419" dirty="0" smtClean="0"/>
              <a:t>Pasos a seguir en esta etapa de desarrollo del Agente de Respuesta – SIGOAVE.</a:t>
            </a:r>
          </a:p>
          <a:p>
            <a:pPr lvl="1" algn="just"/>
            <a:r>
              <a:rPr lang="es-419" dirty="0" smtClean="0"/>
              <a:t>Finalización de la Implementación de la comunicación con el servicio REST mediante POST.</a:t>
            </a:r>
          </a:p>
          <a:p>
            <a:pPr lvl="1" algn="just"/>
            <a:r>
              <a:rPr lang="es-419" dirty="0" smtClean="0"/>
              <a:t>Presentación de los dato obtenidos del servicio REST.</a:t>
            </a:r>
          </a:p>
          <a:p>
            <a:pPr lvl="1" algn="just"/>
            <a:r>
              <a:rPr lang="es-419" dirty="0" smtClean="0"/>
              <a:t>Presentación de Alertas por Voz.</a:t>
            </a:r>
          </a:p>
          <a:p>
            <a:pPr lvl="1" algn="just"/>
            <a:r>
              <a:rPr lang="es-419" dirty="0" smtClean="0"/>
              <a:t>Presentación de Alertas Visuales.</a:t>
            </a:r>
          </a:p>
          <a:p>
            <a:pPr lvl="1" algn="just"/>
            <a:r>
              <a:rPr lang="es-419" dirty="0" smtClean="0"/>
              <a:t>Presentación Información de Usuario.</a:t>
            </a:r>
          </a:p>
          <a:p>
            <a:pPr lvl="1" algn="just"/>
            <a:r>
              <a:rPr lang="es-419" dirty="0" smtClean="0"/>
              <a:t>Corrección de errores.</a:t>
            </a:r>
          </a:p>
        </p:txBody>
      </p:sp>
    </p:spTree>
    <p:extLst>
      <p:ext uri="{BB962C8B-B14F-4D97-AF65-F5344CB8AC3E}">
        <p14:creationId xmlns:p14="http://schemas.microsoft.com/office/powerpoint/2010/main" val="248914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AGENTE REST POST 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11928"/>
            <a:ext cx="12192000" cy="481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5 – AGENTE REST POST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7989455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Creado el método POST se debe presentar la información al usuario. Para ello se debe crear variables que permita obtener y enviar la información a los usuarios.</a:t>
            </a:r>
          </a:p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Creadas las variables se crea el constructor y el método para presentar la información.</a:t>
            </a:r>
          </a:p>
          <a:p>
            <a:pPr lvl="0" algn="just"/>
            <a:endParaRPr lang="es-ES" sz="1800" dirty="0" smtClean="0">
              <a:solidFill>
                <a:prstClr val="black"/>
              </a:solidFill>
            </a:endParaRPr>
          </a:p>
          <a:p>
            <a:pPr lvl="0" algn="just"/>
            <a:endParaRPr lang="es-ES" sz="1800" dirty="0">
              <a:solidFill>
                <a:prstClr val="black"/>
              </a:solidFill>
            </a:endParaRPr>
          </a:p>
          <a:p>
            <a:pPr lvl="0" algn="just"/>
            <a:endParaRPr lang="es-ES" sz="1800" dirty="0" smtClean="0">
              <a:solidFill>
                <a:prstClr val="black"/>
              </a:solidFill>
            </a:endParaRPr>
          </a:p>
          <a:p>
            <a:pPr marL="0" lvl="0" indent="0" algn="just">
              <a:buNone/>
            </a:pPr>
            <a:endParaRPr lang="es-ES" sz="1800" dirty="0" smtClean="0">
              <a:solidFill>
                <a:prstClr val="black"/>
              </a:solidFill>
            </a:endParaRPr>
          </a:p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Desde el Agente se debe enviar la información a las actividades pertinente para presentar la información.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455" y="1825624"/>
            <a:ext cx="4202545" cy="48892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129585"/>
            <a:ext cx="7989454" cy="13315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3128"/>
            <a:ext cx="7989454" cy="15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rmAutofit/>
          </a:bodyPr>
          <a:lstStyle/>
          <a:p>
            <a:pPr algn="just"/>
            <a:r>
              <a:rPr lang="es-ES" sz="1800" dirty="0" smtClean="0"/>
              <a:t>La </a:t>
            </a:r>
            <a:r>
              <a:rPr lang="es-ES" sz="1800" dirty="0"/>
              <a:t>siguiente figura presenta las principales funcionalidades de la aplicación móvil definidas en la fase de diseño.</a:t>
            </a:r>
            <a:endParaRPr lang="en-U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2145"/>
            <a:ext cx="12192000" cy="445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5 – AGENTE REST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Dentro del formulario principal se presentan toda la información obtenida desde el agente y el servicio REST de AWS. </a:t>
            </a:r>
            <a:endParaRPr lang="en-US" sz="1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98254"/>
            <a:ext cx="6022110" cy="22157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09" y="4414009"/>
            <a:ext cx="6169891" cy="23008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372932"/>
            <a:ext cx="6022110" cy="23419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109" y="2198254"/>
            <a:ext cx="6169892" cy="221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5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NOTIFICACIONES DE VOZ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Primer paso es crear la clase que permita convertir a voz un texto dado. Esta clase hace uso de las librerías TextToSpeech, las cuales están configuradas en varios idiomas y regiones. Entre los idiomas y regiones se permite la configuración del idioma español y la región de Ecuador.</a:t>
            </a:r>
            <a:endParaRPr lang="en-US" sz="1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pic>
        <p:nvPicPr>
          <p:cNvPr id="4" name="Marcador de contenid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7781"/>
            <a:ext cx="12192000" cy="403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5 – NOTIFICACIONES DE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VOZ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Creada la clase que permite la conversión de texto a voz se procede a llamar a la misma desde la actividad principal.</a:t>
            </a:r>
          </a:p>
          <a:p>
            <a:pPr lvl="0" algn="just"/>
            <a:endParaRPr lang="en-US" dirty="0" smtClean="0"/>
          </a:p>
          <a:p>
            <a:pPr lvl="0" algn="just"/>
            <a:endParaRPr lang="es-ES" sz="1800" dirty="0" smtClean="0">
              <a:solidFill>
                <a:prstClr val="black"/>
              </a:solidFill>
            </a:endParaRPr>
          </a:p>
          <a:p>
            <a:pPr lvl="0" algn="just"/>
            <a:endParaRPr lang="es-ES" sz="1800" dirty="0">
              <a:solidFill>
                <a:prstClr val="black"/>
              </a:solidFill>
            </a:endParaRPr>
          </a:p>
          <a:p>
            <a:pPr lvl="0" algn="just"/>
            <a:endParaRPr lang="es-ES" sz="1800" dirty="0" smtClean="0">
              <a:solidFill>
                <a:prstClr val="black"/>
              </a:solidFill>
            </a:endParaRPr>
          </a:p>
          <a:p>
            <a:pPr lvl="0" algn="just"/>
            <a:endParaRPr lang="es-ES" sz="1800" dirty="0">
              <a:solidFill>
                <a:prstClr val="black"/>
              </a:solidFill>
            </a:endParaRPr>
          </a:p>
          <a:p>
            <a:pPr lvl="0" algn="just"/>
            <a:endParaRPr lang="es-ES" sz="1800" dirty="0" smtClean="0">
              <a:solidFill>
                <a:prstClr val="black"/>
              </a:solidFill>
            </a:endParaRPr>
          </a:p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Para evitar problemas la conversión de texto a voz debe ser finalizada al terminar la actividad.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6" y="3396960"/>
            <a:ext cx="6486525" cy="781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37" y="2274454"/>
            <a:ext cx="6486525" cy="7643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10" y="4920671"/>
            <a:ext cx="28479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ALERTAS VISUALES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Primer paso es crear l interfaz grafica de las alertas graficas, estas alerta se diferencia por su color y estructura. El nivel de alerta viene a ser: bajo, medio, alto y muy alto.</a:t>
            </a:r>
            <a:endParaRPr lang="en-US" sz="1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4" y="2447636"/>
            <a:ext cx="2647950" cy="426719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05" y="2447636"/>
            <a:ext cx="2638425" cy="42862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021" y="2447636"/>
            <a:ext cx="2628900" cy="42671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71" y="2447636"/>
            <a:ext cx="2628900" cy="42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0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ALERTAS VISUALES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A continuación se presenta un segmento de código referente a los parámetros establecidos en la configuración de las alertas visuales.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691"/>
            <a:ext cx="12192000" cy="43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5 – ALERTAS VISUALES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Segmento de código que permite presentar las alertas al usuario según su nivel. El nivel de alerta es enviado desde el agente de respuesta de AWS en base a la información que se le envió del </a:t>
            </a:r>
            <a:r>
              <a:rPr lang="es-ES" sz="1800" dirty="0">
                <a:solidFill>
                  <a:prstClr val="black"/>
                </a:solidFill>
              </a:rPr>
              <a:t>D</a:t>
            </a:r>
            <a:r>
              <a:rPr lang="es-ES" sz="1800" dirty="0" smtClean="0">
                <a:solidFill>
                  <a:prstClr val="black"/>
                </a:solidFill>
              </a:rPr>
              <a:t>ataset.</a:t>
            </a:r>
            <a:endParaRPr lang="en-US" sz="1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381"/>
            <a:ext cx="12192000" cy="21240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2" y="4546456"/>
            <a:ext cx="6391275" cy="21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INFORMACIÓN DE USUARIO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4"/>
            <a:ext cx="9505949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Dentro del menú lateral principal, una de las opciones que se presenta es la Información de usuario. Esta información permite saber datos relevantes sobre el usuario. </a:t>
            </a:r>
          </a:p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Desde AWS mediante Amplify y Cognito se puede obtener el nombre de usuario y su correo electrónico.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0" y="1825623"/>
            <a:ext cx="2686050" cy="48892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0"/>
            <a:ext cx="9505949" cy="366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6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algn="just"/>
            <a:r>
              <a:rPr lang="es-419" dirty="0" smtClean="0"/>
              <a:t>Pasos a seguir en esta etapa de desarrollo del Agente de Respuesta – SIGOAVE.</a:t>
            </a:r>
          </a:p>
          <a:p>
            <a:pPr lvl="1" algn="just"/>
            <a:r>
              <a:rPr lang="es-419" dirty="0" smtClean="0"/>
              <a:t>Administración del nivel de alertas de usuario</a:t>
            </a:r>
          </a:p>
          <a:p>
            <a:pPr lvl="1" algn="just"/>
            <a:r>
              <a:rPr lang="es-419" dirty="0" smtClean="0"/>
              <a:t>Creación de una nueva interfaz de usuario para la administración de alertas.</a:t>
            </a:r>
          </a:p>
          <a:p>
            <a:pPr lvl="1" algn="just"/>
            <a:r>
              <a:rPr lang="es-419" dirty="0" smtClean="0"/>
              <a:t>Modificación interfaz de Usuario para la presentación de alertas.</a:t>
            </a:r>
          </a:p>
          <a:p>
            <a:pPr lvl="1" algn="just"/>
            <a:r>
              <a:rPr lang="es-419" dirty="0" smtClean="0"/>
              <a:t>Corrección de errores.</a:t>
            </a:r>
          </a:p>
        </p:txBody>
      </p:sp>
    </p:spTree>
    <p:extLst>
      <p:ext uri="{BB962C8B-B14F-4D97-AF65-F5344CB8AC3E}">
        <p14:creationId xmlns:p14="http://schemas.microsoft.com/office/powerpoint/2010/main" val="250085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ADMINISTRACIÓN DE ALERTAS DE USUARIO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9515477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Primero, se modifica la interfaz de usuario referente a la configuración de usuario, habilitando un botón que permita redirigir al usuario a la nueva interfaz de administración de alertas de usuario.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6" y="1825623"/>
            <a:ext cx="2676525" cy="48892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8117"/>
            <a:ext cx="9515476" cy="41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ADMINISTRACIÓN DE ALERTAS DE USUARIO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9515475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Creación de la nueva interfaz de usuario.</a:t>
            </a:r>
          </a:p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Se muestra segmento de código referente a las propiedades de la actividad.</a:t>
            </a:r>
          </a:p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Dentro de los parámetros de la actividad se encuentra cuatro botones de tipo “Switch” que posee dos estados. Estado activado y estado desactivado (True and False).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75" y="1825623"/>
            <a:ext cx="2676525" cy="48892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7139"/>
            <a:ext cx="9515474" cy="34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ALCANCE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150" dirty="0"/>
              <a:t>La aplicación móvil del agente de respuesta incluye lo </a:t>
            </a:r>
            <a:r>
              <a:rPr lang="es-ES" sz="2150" dirty="0" smtClean="0"/>
              <a:t>siguiente:</a:t>
            </a:r>
          </a:p>
          <a:p>
            <a:pPr algn="just"/>
            <a:r>
              <a:rPr lang="es-ES" sz="2150" dirty="0" smtClean="0"/>
              <a:t>Una </a:t>
            </a:r>
            <a:r>
              <a:rPr lang="es-ES" sz="2150" dirty="0"/>
              <a:t>pantalla o “activity” para gestionar el inicio de sesión por medio de credenciales (nombre de usuario y contraseña). </a:t>
            </a:r>
          </a:p>
          <a:p>
            <a:pPr algn="just"/>
            <a:r>
              <a:rPr lang="es-ES" sz="2150" dirty="0" smtClean="0"/>
              <a:t>Pantallas </a:t>
            </a:r>
            <a:r>
              <a:rPr lang="es-ES" sz="2150" dirty="0"/>
              <a:t>para presentar los siguientes parámetros claves: </a:t>
            </a:r>
          </a:p>
          <a:p>
            <a:pPr lvl="1" algn="just"/>
            <a:r>
              <a:rPr lang="es-ES" sz="2100" dirty="0" smtClean="0"/>
              <a:t>Vehículo</a:t>
            </a:r>
            <a:r>
              <a:rPr lang="es-ES" sz="2100" dirty="0"/>
              <a:t>: velocidad, revoluciones por minuto, nivel de gasolina, temperatura del motor y ángulo de inclinación del volante. </a:t>
            </a:r>
            <a:endParaRPr lang="es-ES" sz="2100" dirty="0" smtClean="0"/>
          </a:p>
          <a:p>
            <a:pPr lvl="1" algn="just"/>
            <a:r>
              <a:rPr lang="es-ES" sz="2100" dirty="0" smtClean="0"/>
              <a:t>Condiciones </a:t>
            </a:r>
            <a:r>
              <a:rPr lang="es-ES" sz="2100" dirty="0"/>
              <a:t>meteorológicas: lugar o zona, temperatura, precipitación, humedad, y velocidad del viento. </a:t>
            </a:r>
            <a:endParaRPr lang="es-ES" sz="2100" dirty="0" smtClean="0"/>
          </a:p>
          <a:p>
            <a:pPr lvl="1" algn="just"/>
            <a:r>
              <a:rPr lang="es-ES" sz="2100" dirty="0" smtClean="0"/>
              <a:t>Flujo </a:t>
            </a:r>
            <a:r>
              <a:rPr lang="es-ES" sz="2100" dirty="0"/>
              <a:t>de tráfico: ubicación, velocidad promedio, número de vehículos, ocupación promedio y dirección del flujo. </a:t>
            </a:r>
            <a:endParaRPr lang="es-ES" sz="2100" dirty="0" smtClean="0"/>
          </a:p>
          <a:p>
            <a:pPr lvl="1" algn="just"/>
            <a:r>
              <a:rPr lang="es-ES" sz="2100" dirty="0" smtClean="0"/>
              <a:t>Conductor</a:t>
            </a:r>
            <a:r>
              <a:rPr lang="es-ES" sz="2100" dirty="0"/>
              <a:t>: edad, genero, uso de lentes, estado de licencia y puntos disponibles, y condiciones médicas. </a:t>
            </a:r>
            <a:endParaRPr lang="en-US" sz="2100" dirty="0"/>
          </a:p>
          <a:p>
            <a:r>
              <a:rPr lang="es-ES" sz="2150" dirty="0" smtClean="0"/>
              <a:t>Una </a:t>
            </a:r>
            <a:r>
              <a:rPr lang="es-ES" sz="2150" dirty="0"/>
              <a:t>pantalla que incluye un mapa para ubicar los vehículos que se encuentran en la zona. </a:t>
            </a:r>
          </a:p>
          <a:p>
            <a:r>
              <a:rPr lang="es-ES" sz="2150" dirty="0" smtClean="0"/>
              <a:t>Cada </a:t>
            </a:r>
            <a:r>
              <a:rPr lang="es-ES" sz="2150" dirty="0"/>
              <a:t>una de las pantallas presenta como encabezado información relacionada al índice de accidentabilidad. </a:t>
            </a:r>
          </a:p>
        </p:txBody>
      </p:sp>
    </p:spTree>
    <p:extLst>
      <p:ext uri="{BB962C8B-B14F-4D97-AF65-F5344CB8AC3E}">
        <p14:creationId xmlns:p14="http://schemas.microsoft.com/office/powerpoint/2010/main" val="69980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ADMINISTRACIÓN DE ALERTAS DE USUARIO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1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Establecida la parte gráfica, se procede a la creación del código que permita almacenar de manera local las configuración del usuario.</a:t>
            </a:r>
          </a:p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Se hace uso de la librería “SharedPreferences”, que permite la creación, lectura, actualización y eliminación de un archivo local que almacena las configuraciones de la aplicación.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7140"/>
            <a:ext cx="12192000" cy="349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7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ADMINISTRACIÓN DE ALERTAS DE USUARIO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1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Se muestra segmento de código que permite verificar si el archivo de configuración esta creado. Si el archivo de configuración no esta creado se procede con su creación.</a:t>
            </a:r>
          </a:p>
          <a:p>
            <a:pPr lvl="0" algn="just"/>
            <a:endParaRPr lang="es-ES" sz="1800" dirty="0">
              <a:solidFill>
                <a:prstClr val="black"/>
              </a:solidFill>
            </a:endParaRPr>
          </a:p>
          <a:p>
            <a:pPr lvl="0" algn="just"/>
            <a:endParaRPr lang="es-ES" sz="1800" dirty="0" smtClean="0">
              <a:solidFill>
                <a:prstClr val="black"/>
              </a:solidFill>
            </a:endParaRPr>
          </a:p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Se procede a crear las variables que permitirán guardar la información requerida por el usuario para su futuro CRUD.</a:t>
            </a:r>
          </a:p>
          <a:p>
            <a:pPr lvl="0" algn="just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4" y="2436812"/>
            <a:ext cx="11648643" cy="561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67" y="3754437"/>
            <a:ext cx="66960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1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ADMINISTRACIÓN DE ALERTAS DE USUARIO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1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Creadas las variables se procede a almacenar la información en las variables creadas.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964"/>
            <a:ext cx="12192000" cy="44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ADMINISTRACIÓN DE ALERTAS DE USUARIO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1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Guardada la información se procede a verificar que el archivo se haya creado con la información del usuario.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727"/>
            <a:ext cx="12192000" cy="44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ADMINISTRACIÓN DE ALERTAS DE USUARIO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1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Verificando el archivo creado con la información del usuario.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1" y="3365354"/>
            <a:ext cx="54768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9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ADMINISTRACIÓN DE ALERTAS DE USUARIO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1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Carga de la información en la misma interfaz, si se desea modificar nuevamente la configuración de usuario.</a:t>
            </a:r>
          </a:p>
          <a:p>
            <a:pPr lvl="0" algn="just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216727"/>
            <a:ext cx="12192002" cy="44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ADMINISTRACIÓN DE ALERTAS DE USUARIO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1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Llamada a la configuración en la actividad principal para mostrar las alertas según las configuraciones del usuario.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963"/>
            <a:ext cx="12192000" cy="44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3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algn="just"/>
            <a:r>
              <a:rPr lang="es-419" dirty="0" smtClean="0"/>
              <a:t>Pasos a seguir en esta etapa de desarrollo del Agente de Respuesta – SIGOAVE.</a:t>
            </a:r>
          </a:p>
          <a:p>
            <a:pPr lvl="1" algn="just"/>
            <a:r>
              <a:rPr lang="es-419" dirty="0" smtClean="0"/>
              <a:t>Corrección de errores.</a:t>
            </a:r>
          </a:p>
          <a:p>
            <a:pPr lvl="1" algn="just"/>
            <a:r>
              <a:rPr lang="es-419" dirty="0" smtClean="0"/>
              <a:t>Creación de un APK Firmada para su uso.</a:t>
            </a:r>
          </a:p>
        </p:txBody>
      </p:sp>
    </p:spTree>
    <p:extLst>
      <p:ext uri="{BB962C8B-B14F-4D97-AF65-F5344CB8AC3E}">
        <p14:creationId xmlns:p14="http://schemas.microsoft.com/office/powerpoint/2010/main" val="25643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GENERACIÓN APK FIRMADA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2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Buscar la opción “</a:t>
            </a:r>
            <a:r>
              <a:rPr lang="en-US" sz="1800" dirty="0" smtClean="0">
                <a:solidFill>
                  <a:prstClr val="black"/>
                </a:solidFill>
              </a:rPr>
              <a:t>Generate Signed APK</a:t>
            </a:r>
            <a:r>
              <a:rPr lang="es-ES" sz="1800" dirty="0" smtClean="0">
                <a:solidFill>
                  <a:prstClr val="black"/>
                </a:solidFill>
              </a:rPr>
              <a:t>” en el apartado: </a:t>
            </a:r>
            <a:r>
              <a:rPr lang="en-US" sz="1800" dirty="0" smtClean="0">
                <a:solidFill>
                  <a:prstClr val="black"/>
                </a:solidFill>
              </a:rPr>
              <a:t>Build </a:t>
            </a:r>
            <a:r>
              <a:rPr lang="en-US" sz="1800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Generated Signed Bundle / APK </a:t>
            </a:r>
            <a:r>
              <a:rPr lang="es-ES" sz="1800" dirty="0" smtClean="0">
                <a:solidFill>
                  <a:prstClr val="black"/>
                </a:solidFill>
                <a:sym typeface="Wingdings" panose="05000000000000000000" pitchFamily="2" charset="2"/>
              </a:rPr>
              <a:t>y dar clic.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7020"/>
            <a:ext cx="12192000" cy="45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7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GENERACIÓN APK FIRMADA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747893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En la nueva venta se debe escoger la opción de “APN” y presionar en siguiente.</a:t>
            </a:r>
          </a:p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Tras esto se presentara una nueva ventana donde  se debe proporcionar una llave, alias y contraseña.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2583573"/>
            <a:ext cx="5779258" cy="41338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64" y="2586326"/>
            <a:ext cx="5791202" cy="41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algn="just"/>
            <a:r>
              <a:rPr lang="es-419" dirty="0" smtClean="0"/>
              <a:t>Pasos a seguir en esta etapa de desarrollo del Agente de Respuesta – SIGOAVE.</a:t>
            </a:r>
          </a:p>
          <a:p>
            <a:pPr lvl="1" algn="just"/>
            <a:r>
              <a:rPr lang="es-419" sz="2800" dirty="0" smtClean="0"/>
              <a:t>Creación de un nuevo proyecto en Android Studio (Actividad en Blanco).</a:t>
            </a:r>
          </a:p>
          <a:p>
            <a:pPr lvl="1" algn="just"/>
            <a:r>
              <a:rPr lang="es-419" sz="2800" dirty="0" smtClean="0"/>
              <a:t>Selección de </a:t>
            </a:r>
            <a:r>
              <a:rPr lang="es-419" sz="2800" dirty="0"/>
              <a:t>n</a:t>
            </a:r>
            <a:r>
              <a:rPr lang="es-419" sz="2800" dirty="0" smtClean="0"/>
              <a:t>ombre, ubicación, lenguaje y SDK mínimo del proyecto.</a:t>
            </a:r>
          </a:p>
          <a:p>
            <a:pPr lvl="1" algn="just"/>
            <a:r>
              <a:rPr lang="es-419" sz="2800" dirty="0" smtClean="0"/>
              <a:t>Diseño de la Interfaz gráfica principal de la aplicación.</a:t>
            </a:r>
          </a:p>
        </p:txBody>
      </p:sp>
    </p:spTree>
    <p:extLst>
      <p:ext uri="{BB962C8B-B14F-4D97-AF65-F5344CB8AC3E}">
        <p14:creationId xmlns:p14="http://schemas.microsoft.com/office/powerpoint/2010/main" val="54670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GENERACIÓN APK FIRMADA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8239027" cy="4889211"/>
          </a:xfrm>
        </p:spPr>
        <p:txBody>
          <a:bodyPr/>
          <a:lstStyle/>
          <a:p>
            <a:pPr lvl="0" algn="just"/>
            <a:r>
              <a:rPr lang="es-ES" sz="1800" dirty="0">
                <a:solidFill>
                  <a:prstClr val="black"/>
                </a:solidFill>
              </a:rPr>
              <a:t>En este apartado se debe presionar en “</a:t>
            </a:r>
            <a:r>
              <a:rPr lang="en-US" sz="1800" dirty="0">
                <a:solidFill>
                  <a:prstClr val="black"/>
                </a:solidFill>
              </a:rPr>
              <a:t>Create New</a:t>
            </a:r>
            <a:r>
              <a:rPr lang="es-ES" sz="1800" dirty="0" smtClean="0">
                <a:solidFill>
                  <a:prstClr val="black"/>
                </a:solidFill>
              </a:rPr>
              <a:t>”. En la nueva ventana en el parámetro “</a:t>
            </a:r>
            <a:r>
              <a:rPr lang="en-US" sz="1800" dirty="0" smtClean="0">
                <a:solidFill>
                  <a:prstClr val="black"/>
                </a:solidFill>
              </a:rPr>
              <a:t>Key store path</a:t>
            </a:r>
            <a:r>
              <a:rPr lang="es-ES" sz="1800" dirty="0" smtClean="0">
                <a:solidFill>
                  <a:prstClr val="black"/>
                </a:solidFill>
              </a:rPr>
              <a:t>” se debe escoger un ruta o carpeta donde se almacenara y crear la APK del proyecto, dar un nombre al archivo a crear y finalmente presionar en “OK”.</a:t>
            </a:r>
          </a:p>
          <a:p>
            <a:pPr lvl="0" algn="just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027" y="1822955"/>
            <a:ext cx="3952973" cy="48918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12882"/>
            <a:ext cx="8239026" cy="38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GENERACIÓN APK FIRMADA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5895975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En la siguiente ventana se debe proporcionar la información solicitad como:</a:t>
            </a:r>
          </a:p>
          <a:p>
            <a:pPr lvl="1" algn="just"/>
            <a:r>
              <a:rPr lang="es-ES" sz="1400" dirty="0" smtClean="0">
                <a:solidFill>
                  <a:prstClr val="black"/>
                </a:solidFill>
              </a:rPr>
              <a:t>Contraseña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</a:rPr>
              <a:t>Confirmar contraseña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</a:rPr>
              <a:t>Alias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</a:rPr>
              <a:t>Contraseña de alias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</a:rPr>
              <a:t>Confirmar contraseña de alias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</a:rPr>
              <a:t>Nombre 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</a:rPr>
              <a:t>Apellido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</a:rPr>
              <a:t>Organización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</a:rPr>
              <a:t>Ciudad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</a:rPr>
              <a:t>Provincia</a:t>
            </a:r>
          </a:p>
          <a:p>
            <a:pPr lvl="1" algn="just"/>
            <a:r>
              <a:rPr lang="es-ES" sz="1800" dirty="0" smtClean="0">
                <a:solidFill>
                  <a:prstClr val="black"/>
                </a:solidFill>
              </a:rPr>
              <a:t>Código de país.</a:t>
            </a:r>
            <a:endParaRPr lang="es-ES" sz="1800" dirty="0">
              <a:solidFill>
                <a:prstClr val="black"/>
              </a:solidFill>
            </a:endParaRPr>
          </a:p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Finalmente se presiona en “</a:t>
            </a:r>
            <a:r>
              <a:rPr lang="es-ES" sz="1800" dirty="0">
                <a:solidFill>
                  <a:prstClr val="black"/>
                </a:solidFill>
              </a:rPr>
              <a:t>O</a:t>
            </a:r>
            <a:r>
              <a:rPr lang="es-ES" sz="1800" dirty="0" smtClean="0">
                <a:solidFill>
                  <a:prstClr val="black"/>
                </a:solidFill>
              </a:rPr>
              <a:t>K”.</a:t>
            </a:r>
            <a:endParaRPr lang="es-ES" sz="1800" dirty="0">
              <a:solidFill>
                <a:prstClr val="black"/>
              </a:solidFill>
            </a:endParaRPr>
          </a:p>
          <a:p>
            <a:pPr marL="457200" lvl="1" indent="0" algn="just">
              <a:buNone/>
            </a:pPr>
            <a:endParaRPr lang="es-ES" sz="1800" dirty="0" smtClean="0">
              <a:solidFill>
                <a:prstClr val="black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6" y="1828510"/>
            <a:ext cx="62960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0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GENERACIÓN APK FIRMADA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2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En la nueva ventana presionar “</a:t>
            </a:r>
            <a:r>
              <a:rPr lang="en-US" sz="1800" dirty="0" smtClean="0">
                <a:solidFill>
                  <a:prstClr val="black"/>
                </a:solidFill>
              </a:rPr>
              <a:t>Next</a:t>
            </a:r>
            <a:r>
              <a:rPr lang="es-ES" sz="1800" dirty="0" smtClean="0">
                <a:solidFill>
                  <a:prstClr val="black"/>
                </a:solidFill>
              </a:rPr>
              <a:t>”, luego escoger “</a:t>
            </a:r>
            <a:r>
              <a:rPr lang="en-US" sz="1800" dirty="0" smtClean="0">
                <a:solidFill>
                  <a:prstClr val="black"/>
                </a:solidFill>
              </a:rPr>
              <a:t>Release</a:t>
            </a:r>
            <a:r>
              <a:rPr lang="es-ES" sz="1800" dirty="0" smtClean="0">
                <a:solidFill>
                  <a:prstClr val="black"/>
                </a:solidFill>
              </a:rPr>
              <a:t>” .y presionar en “</a:t>
            </a:r>
            <a:r>
              <a:rPr lang="en-US" sz="1800" dirty="0" smtClean="0">
                <a:solidFill>
                  <a:prstClr val="black"/>
                </a:solidFill>
              </a:rPr>
              <a:t>Create</a:t>
            </a:r>
            <a:r>
              <a:rPr lang="es-ES" sz="1800" dirty="0" smtClean="0">
                <a:solidFill>
                  <a:prstClr val="black"/>
                </a:solidFill>
              </a:rPr>
              <a:t>”.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8" y="2108326"/>
            <a:ext cx="5227782" cy="460650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418" y="2189713"/>
            <a:ext cx="5135418" cy="452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GENERACIÓN APK FIRMADA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2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Finalmente, el sistema informa que se creo la APK.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133600"/>
            <a:ext cx="12192002" cy="458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GENERACIÓN APK FIRMADA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2" cy="4889211"/>
          </a:xfrm>
        </p:spPr>
        <p:txBody>
          <a:bodyPr/>
          <a:lstStyle/>
          <a:p>
            <a:pPr lvl="0" algn="just"/>
            <a:r>
              <a:rPr lang="es-ES" sz="1800" dirty="0" smtClean="0">
                <a:solidFill>
                  <a:prstClr val="black"/>
                </a:solidFill>
              </a:rPr>
              <a:t>Se puede buscar la APK en la ubicación creada.</a:t>
            </a: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12192001" cy="45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algn="just"/>
            <a:r>
              <a:rPr lang="es-419" dirty="0" smtClean="0"/>
              <a:t>Pasos a seguir en esta etapa de desarrollo del Agente de Respuesta – SIGOAVE.</a:t>
            </a:r>
          </a:p>
          <a:p>
            <a:pPr lvl="1" algn="just"/>
            <a:r>
              <a:rPr lang="es-419" dirty="0" smtClean="0"/>
              <a:t>Corrección de errores.</a:t>
            </a:r>
          </a:p>
          <a:p>
            <a:pPr lvl="1" algn="just"/>
            <a:r>
              <a:rPr lang="es-419" dirty="0"/>
              <a:t>Integración con Amazon DynamoDB de AWS.</a:t>
            </a:r>
            <a:endParaRPr lang="es-419" dirty="0" smtClean="0"/>
          </a:p>
        </p:txBody>
      </p:sp>
    </p:spTree>
    <p:extLst>
      <p:ext uri="{BB962C8B-B14F-4D97-AF65-F5344CB8AC3E}">
        <p14:creationId xmlns:p14="http://schemas.microsoft.com/office/powerpoint/2010/main" val="231760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5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2" cy="4889211"/>
          </a:xfrm>
        </p:spPr>
        <p:txBody>
          <a:bodyPr/>
          <a:lstStyle/>
          <a:p>
            <a:pPr marL="0" lvl="0" indent="0" algn="just">
              <a:buNone/>
            </a:pP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4"/>
            <a:ext cx="12192001" cy="48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4"/>
            <a:ext cx="12192002" cy="4889211"/>
          </a:xfrm>
        </p:spPr>
        <p:txBody>
          <a:bodyPr/>
          <a:lstStyle/>
          <a:p>
            <a:pPr marL="0" lvl="0" indent="0" algn="just">
              <a:buNone/>
            </a:pP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4"/>
            <a:ext cx="12192001" cy="48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0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7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s-419" sz="22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1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7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825624"/>
            <a:ext cx="12192001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algn="just"/>
            <a:r>
              <a:rPr lang="es-419" dirty="0" smtClean="0"/>
              <a:t>Pasos a seguir en esta etapa de desarrollo del Agente de Respuesta – SIGOAVE.</a:t>
            </a:r>
          </a:p>
          <a:p>
            <a:pPr lvl="1" algn="just"/>
            <a:r>
              <a:rPr lang="es-419" dirty="0" smtClean="0"/>
              <a:t>Corrección de errores.</a:t>
            </a:r>
          </a:p>
          <a:p>
            <a:pPr lvl="1" algn="just"/>
            <a:r>
              <a:rPr lang="es-419" dirty="0"/>
              <a:t>Integración con Amazon DynamoDB de AWS.</a:t>
            </a:r>
            <a:endParaRPr lang="es-419" dirty="0" smtClean="0"/>
          </a:p>
        </p:txBody>
      </p:sp>
    </p:spTree>
    <p:extLst>
      <p:ext uri="{BB962C8B-B14F-4D97-AF65-F5344CB8AC3E}">
        <p14:creationId xmlns:p14="http://schemas.microsoft.com/office/powerpoint/2010/main" val="313076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10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825624"/>
            <a:ext cx="12192000" cy="49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5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10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10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10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10 </a:t>
            </a:r>
            <a:r>
              <a:rPr lang="es-419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INTEGRACIÓN CON Amazon DynamoDB</a:t>
            </a:r>
            <a:endParaRPr 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-1" y="1825625"/>
            <a:ext cx="12192001" cy="48984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s-419" sz="22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4"/>
            <a:ext cx="12192000" cy="489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2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985819" y="434109"/>
            <a:ext cx="10206182" cy="139151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s-41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 – PARTE </a:t>
            </a:r>
            <a:r>
              <a:rPr lang="es-419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0" y="1825625"/>
            <a:ext cx="6800848" cy="4898448"/>
          </a:xfrm>
        </p:spPr>
        <p:txBody>
          <a:bodyPr>
            <a:noAutofit/>
          </a:bodyPr>
          <a:lstStyle/>
          <a:p>
            <a:pPr algn="just"/>
            <a:r>
              <a:rPr lang="es-419" sz="2200" dirty="0" smtClean="0"/>
              <a:t>A continuación se muestra segmentos de código referente a la interfaz gráfica de login.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0" y="1825624"/>
            <a:ext cx="2686050" cy="48984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49" y="1825624"/>
            <a:ext cx="2705100" cy="48984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2521528"/>
            <a:ext cx="6800850" cy="42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8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2685</Words>
  <Application>Microsoft Office PowerPoint</Application>
  <PresentationFormat>Panorámica</PresentationFormat>
  <Paragraphs>243</Paragraphs>
  <Slides>78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Times New Roman</vt:lpstr>
      <vt:lpstr>Wingdings</vt:lpstr>
      <vt:lpstr>Tema de Office</vt:lpstr>
      <vt:lpstr>Presentación de PowerPoint</vt:lpstr>
      <vt:lpstr>OBJETIVOS DE LA APP</vt:lpstr>
      <vt:lpstr>INTRODUCCIÓN</vt:lpstr>
      <vt:lpstr>INTRODUCCIÓN</vt:lpstr>
      <vt:lpstr>ALCANCE </vt:lpstr>
      <vt:lpstr>RESULTADOS – PARTE 1</vt:lpstr>
      <vt:lpstr>RESULTADOS – PARTE 1</vt:lpstr>
      <vt:lpstr>RESULTADOS – PARTE 1</vt:lpstr>
      <vt:lpstr>RESULTADOS – PARTE 1</vt:lpstr>
      <vt:lpstr>RESULTADOS – PARTE 1</vt:lpstr>
      <vt:lpstr>RESULTADOS – PARTE 1</vt:lpstr>
      <vt:lpstr>RESULTADOS – PARTE 1</vt:lpstr>
      <vt:lpstr>RESULTADOS – PARTE 2</vt:lpstr>
      <vt:lpstr>RESULTADOS – PARTE 2</vt:lpstr>
      <vt:lpstr>RESULTADOS – PARTE 2</vt:lpstr>
      <vt:lpstr>RESULTADOS – PARTE 2</vt:lpstr>
      <vt:lpstr>RESULTADOS – PARTE 2</vt:lpstr>
      <vt:lpstr>RESULTADOS – PARTE 2</vt:lpstr>
      <vt:lpstr>RESULTADOS – PARTE 3</vt:lpstr>
      <vt:lpstr>RESULTADOS – PARTE 3</vt:lpstr>
      <vt:lpstr>RESULTADOS – PARTE 3</vt:lpstr>
      <vt:lpstr>RESULTADOS – PARTE 3</vt:lpstr>
      <vt:lpstr>RESULTADOS – PARTE 3</vt:lpstr>
      <vt:lpstr>RESULTADOS – PARTE 4</vt:lpstr>
      <vt:lpstr>RESULTADOS – PARTE 4 – LOGIN </vt:lpstr>
      <vt:lpstr>RESULTADOS – PARTE 4 – MANIFEST </vt:lpstr>
      <vt:lpstr>RESULTADOS – PARTE 4 – BASE DE DATOS  </vt:lpstr>
      <vt:lpstr>RESULTADOS – PARTE 4 – VERIFICACIÓN  </vt:lpstr>
      <vt:lpstr>RESULTADOS – PARTE 4 – COMENTARIOS  </vt:lpstr>
      <vt:lpstr>RESULTADOS – PARTE 4 – MAPAS  </vt:lpstr>
      <vt:lpstr>RESULTADOS – PARTE 4 – MENÚ LATERAL  </vt:lpstr>
      <vt:lpstr>RESULTADOS – PARTE 4 – NOTIFICACIONES DE VOZ  </vt:lpstr>
      <vt:lpstr>RESULTADOS – PARTE 4 – NUEVO USUARIO  </vt:lpstr>
      <vt:lpstr>RESULTADOS – PARTE 4 – DATASET  </vt:lpstr>
      <vt:lpstr>RESULTADOS – PARTE 4 – AGENTE REST POST  </vt:lpstr>
      <vt:lpstr>RESULTADOS – PARTE 4 – JSON  </vt:lpstr>
      <vt:lpstr>RESULTADOS – PARTE 5</vt:lpstr>
      <vt:lpstr>RESULTADOS – PARTE 5 – AGENTE REST POST  </vt:lpstr>
      <vt:lpstr>RESULTADOS – PARTE 5 – AGENTE REST POST </vt:lpstr>
      <vt:lpstr>RESULTADOS – PARTE 5 – AGENTE REST POST</vt:lpstr>
      <vt:lpstr>RESULTADOS – PARTE 5 – NOTIFICACIONES DE VOZ </vt:lpstr>
      <vt:lpstr>RESULTADOS – PARTE 5 – NOTIFICACIONES DE VOZ</vt:lpstr>
      <vt:lpstr>RESULTADOS – PARTE 5 – ALERTAS VISUALES </vt:lpstr>
      <vt:lpstr>RESULTADOS – PARTE 5 – ALERTAS VISUALES</vt:lpstr>
      <vt:lpstr>RESULTADOS – PARTE 5 – ALERTAS VISUALES</vt:lpstr>
      <vt:lpstr>RESULTADOS – PARTE 5 – INFORMACIÓN DE USUARIO </vt:lpstr>
      <vt:lpstr>RESULTADOS – PARTE 6</vt:lpstr>
      <vt:lpstr>RESULTADOS – PARTE 6 – ADMINISTRACIÓN DE ALERTAS DE USUARIO</vt:lpstr>
      <vt:lpstr>RESULTADOS – PARTE 6 – ADMINISTRACIÓN DE ALERTAS DE USUARIO</vt:lpstr>
      <vt:lpstr>RESULTADOS – PARTE 6 – ADMINISTRACIÓN DE ALERTAS DE USUARIO</vt:lpstr>
      <vt:lpstr>RESULTADOS – PARTE 6 – ADMINISTRACIÓN DE ALERTAS DE USUARIO</vt:lpstr>
      <vt:lpstr>RESULTADOS – PARTE 6 – ADMINISTRACIÓN DE ALERTAS DE USUARIO</vt:lpstr>
      <vt:lpstr>RESULTADOS – PARTE 6 – ADMINISTRACIÓN DE ALERTAS DE USUARIO</vt:lpstr>
      <vt:lpstr>RESULTADOS – PARTE 6 – ADMINISTRACIÓN DE ALERTAS DE USUARIO</vt:lpstr>
      <vt:lpstr>RESULTADOS – PARTE 6 – ADMINISTRACIÓN DE ALERTAS DE USUARIO</vt:lpstr>
      <vt:lpstr>RESULTADOS – PARTE 6 – ADMINISTRACIÓN DE ALERTAS DE USUARIO</vt:lpstr>
      <vt:lpstr>RESULTADOS – PARTE 7</vt:lpstr>
      <vt:lpstr>RESULTADOS – PARTE 7 – GENERACIÓN APK FIRMADA</vt:lpstr>
      <vt:lpstr>RESULTADOS – PARTE 7 – GENERACIÓN APK FIRMADA</vt:lpstr>
      <vt:lpstr>RESULTADOS – PARTE 7 – GENERACIÓN APK FIRMADA</vt:lpstr>
      <vt:lpstr>RESULTADOS – PARTE 7 – GENERACIÓN APK FIRMADA</vt:lpstr>
      <vt:lpstr>RESULTADOS – PARTE 7 – GENERACIÓN APK FIRMADA</vt:lpstr>
      <vt:lpstr>RESULTADOS – PARTE 7 – GENERACIÓN APK FIRMADA</vt:lpstr>
      <vt:lpstr>RESULTADOS – PARTE 7 – GENERACIÓN APK FIRMADA</vt:lpstr>
      <vt:lpstr>RESULTADOS – PARTE 8</vt:lpstr>
      <vt:lpstr>RESULTADOS – PARTE 8 – INTEGRACIÓN CON Amazon DynamoDB</vt:lpstr>
      <vt:lpstr>RESULTADOS – PARTE 8 – INTEGRACIÓN CON Amazon DynamoDB</vt:lpstr>
      <vt:lpstr>RESULTADOS – PARTE 8 – INTEGRACIÓN CON Amazon DynamoDB</vt:lpstr>
      <vt:lpstr>RESULTADOS – PARTE 8 – INTEGRACIÓN CON Amazon DynamoDB</vt:lpstr>
      <vt:lpstr>RESULTADOS – PARTE 8 – INTEGRACIÓN CON Amazon DynamoDB</vt:lpstr>
      <vt:lpstr>RESULTADOS – PARTE 8 – INTEGRACIÓN CON Amazon DynamoDB</vt:lpstr>
      <vt:lpstr>RESULTADOS – PARTE 8 – INTEGRACIÓN CON Amazon DynamoDB</vt:lpstr>
      <vt:lpstr>RESULTADOS – PARTE 10</vt:lpstr>
      <vt:lpstr>RESULTADOS – PARTE 10 – INTEGRACIÓN CON Amazon DynamoDB</vt:lpstr>
      <vt:lpstr>RESULTADOS – PARTE 10 – INTEGRACIÓN CON Amazon DynamoDB</vt:lpstr>
      <vt:lpstr>RESULTADOS – PARTE 10 – INTEGRACIÓN CON Amazon DynamoDB</vt:lpstr>
      <vt:lpstr>RESULTADOS – PARTE 10 – INTEGRACIÓN CON Amazon DynamoDB</vt:lpstr>
      <vt:lpstr>RESULTADOS – PARTE 10 – INTEGRACIÓN CON Amazon DynamoDB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Arroyo</dc:creator>
  <cp:lastModifiedBy>Christian Arroyo</cp:lastModifiedBy>
  <cp:revision>242</cp:revision>
  <dcterms:created xsi:type="dcterms:W3CDTF">2019-06-19T00:03:11Z</dcterms:created>
  <dcterms:modified xsi:type="dcterms:W3CDTF">2024-02-07T17:24:55Z</dcterms:modified>
</cp:coreProperties>
</file>